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271" r:id="rId3"/>
    <p:sldId id="270" r:id="rId4"/>
    <p:sldId id="269" r:id="rId5"/>
    <p:sldId id="274" r:id="rId6"/>
    <p:sldId id="273" r:id="rId7"/>
  </p:sldIdLst>
  <p:sldSz cx="9144000" cy="5143500" type="screen16x9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750"/>
    <a:srgbClr val="FF0000"/>
    <a:srgbClr val="FF9900"/>
    <a:srgbClr val="0000FF"/>
    <a:srgbClr val="009900"/>
    <a:srgbClr val="969696"/>
    <a:srgbClr val="FF00FF"/>
    <a:srgbClr val="32C0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2" autoAdjust="0"/>
    <p:restoredTop sz="94697" autoAdjust="0"/>
  </p:normalViewPr>
  <p:slideViewPr>
    <p:cSldViewPr>
      <p:cViewPr varScale="1">
        <p:scale>
          <a:sx n="153" d="100"/>
          <a:sy n="153" d="100"/>
        </p:scale>
        <p:origin x="-48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1477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1477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22C8C4-6765-4A7E-9DE4-AF7E14F6B94E}" type="datetimeFigureOut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218" tIns="49109" rIns="98218" bIns="49109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1477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1477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B0ABC5A-8ED4-4A24-AEA7-3919B8F944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Segnaposto numero diapositiva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887C9CC0-A8F8-4DBF-B7D9-C66F4BBDE4F3}" type="slidenum">
              <a:rPr lang="it-IT" sz="1200">
                <a:latin typeface="Calibri" pitchFamily="34" charset="0"/>
              </a:rPr>
              <a:pPr algn="r"/>
              <a:t>1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egnaposto numero diapositiva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0D05A466-3604-42D7-BA15-98158CF67AC3}" type="slidenum">
              <a:rPr lang="it-IT" sz="1200">
                <a:latin typeface="Calibri" pitchFamily="34" charset="0"/>
              </a:rPr>
              <a:pPr algn="r"/>
              <a:t>2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A60E251D-92FD-41DF-A47B-4D33E2950B1A}" type="slidenum">
              <a:rPr lang="it-IT" sz="1200">
                <a:latin typeface="Calibri" pitchFamily="34" charset="0"/>
              </a:rPr>
              <a:pPr algn="r"/>
              <a:t>3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7" name="Segnaposto numero diapositiva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DE1A5D19-EA62-46D2-9FC0-777DD14051FE}" type="slidenum">
              <a:rPr lang="it-IT" sz="1200">
                <a:latin typeface="Calibri" pitchFamily="34" charset="0"/>
              </a:rPr>
              <a:pPr algn="r"/>
              <a:t>4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5" name="Segnaposto numero diapositiva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57215FD0-17C4-47C1-AF26-6164316BE86A}" type="slidenum">
              <a:rPr lang="it-IT" sz="1200">
                <a:latin typeface="Calibri" pitchFamily="34" charset="0"/>
              </a:rPr>
              <a:pPr algn="r"/>
              <a:t>5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603" name="Segnaposto numero diapositiva 3"/>
          <p:cNvSpPr txBox="1">
            <a:spLocks noGrp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0" tIns="47380" rIns="94760" bIns="47380" anchor="b"/>
          <a:lstStyle/>
          <a:p>
            <a:pPr algn="r"/>
            <a:fld id="{F9CAE1EF-E82F-4ED1-8AE7-DDF48DFE672F}" type="slidenum">
              <a:rPr lang="it-IT" sz="1200">
                <a:latin typeface="Calibri" pitchFamily="34" charset="0"/>
              </a:rPr>
              <a:pPr algn="r"/>
              <a:t>6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07E4-B5D4-442A-A390-A099B4AFF106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7C41-1BAE-4C6D-9FC2-2255EE8154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F92D-EC6A-4D61-919B-30DCC65BA69B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85DC-288F-499D-8E16-7A29934614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D918-E51C-4411-96F6-1FEC3D8421D3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4AAB-17E5-4BC6-8AED-6F30E6B801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7EC0-515E-495C-B395-779CF0AACC3C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ECF1-D397-4F2A-ABAF-EF8E832670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39132-E8BB-4942-ACBF-62DAD829A0C3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9EB9-D1E0-4230-AEFB-FAB77EB30E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B157-2CFC-4A45-816B-9016ACBBB57D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C85A-E625-4B80-9DBB-9EA085B04A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FD6E-185B-4544-BDAD-9877666E9901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1617-EBA7-4204-98B5-30CE59E8A5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A635-90D2-428A-8E2D-75E1956E294E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12AD-A91E-462A-8ECD-04F2655024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5E82-48EE-44D8-8E2E-8CE326BE2A82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4C0D-4DF6-4ACA-A976-75063B3395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962A-7227-4A0A-87CF-AEE6EDAD2D6A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376A-64AA-4DE4-9CE3-62B0428568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404F-9E10-40C7-8F8F-B2303770A034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EE8E-6094-463F-9CC1-90C6F7A51D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B400DC-5A83-480F-A683-F694DB8DD9BD}" type="datetime1">
              <a:rPr lang="it-IT"/>
              <a:pPr>
                <a:defRPr/>
              </a:pPr>
              <a:t>19/12/2020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it-IT"/>
              <a:t>Titolo intervento | Nomi relatori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EBAF71-6264-45CC-B01B-71BE207538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piè di pagina 9"/>
          <p:cNvSpPr txBox="1">
            <a:spLocks noGrp="1"/>
          </p:cNvSpPr>
          <p:nvPr/>
        </p:nvSpPr>
        <p:spPr bwMode="auto">
          <a:xfrm>
            <a:off x="1116013" y="4803775"/>
            <a:ext cx="6264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Helvetica" pitchFamily="34" charset="0"/>
            </a:endParaRPr>
          </a:p>
        </p:txBody>
      </p:sp>
      <p:sp>
        <p:nvSpPr>
          <p:cNvPr id="14338" name="Segnaposto numero diapositiva 8"/>
          <p:cNvSpPr txBox="1">
            <a:spLocks noGrp="1"/>
          </p:cNvSpPr>
          <p:nvPr/>
        </p:nvSpPr>
        <p:spPr bwMode="auto">
          <a:xfrm>
            <a:off x="7380288" y="4767263"/>
            <a:ext cx="277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Calibri" pitchFamily="34" charset="0"/>
            </a:endParaRPr>
          </a:p>
        </p:txBody>
      </p:sp>
      <p:sp>
        <p:nvSpPr>
          <p:cNvPr id="14339" name="CasellaDiTesto 6"/>
          <p:cNvSpPr txBox="1">
            <a:spLocks noChangeArrowheads="1"/>
          </p:cNvSpPr>
          <p:nvPr/>
        </p:nvSpPr>
        <p:spPr bwMode="auto">
          <a:xfrm>
            <a:off x="1439863" y="160338"/>
            <a:ext cx="6300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it-IT" i="1">
                <a:latin typeface="Helvetica Oblique"/>
              </a:rPr>
              <a:t>LA VISIONE STRATEGICA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1143000" y="681038"/>
            <a:ext cx="6858000" cy="0"/>
          </a:xfrm>
          <a:prstGeom prst="line">
            <a:avLst/>
          </a:prstGeom>
          <a:ln cmpd="sng">
            <a:solidFill>
              <a:srgbClr val="8BB7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/>
          </p:cNvPr>
          <p:cNvCxnSpPr/>
          <p:nvPr/>
        </p:nvCxnSpPr>
        <p:spPr>
          <a:xfrm>
            <a:off x="1143000" y="4732338"/>
            <a:ext cx="6858000" cy="0"/>
          </a:xfrm>
          <a:prstGeom prst="line">
            <a:avLst/>
          </a:prstGeom>
          <a:ln>
            <a:solidFill>
              <a:srgbClr val="8BB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CasellaDiTesto 3"/>
          <p:cNvSpPr txBox="1">
            <a:spLocks noChangeArrowheads="1"/>
          </p:cNvSpPr>
          <p:nvPr/>
        </p:nvSpPr>
        <p:spPr bwMode="auto">
          <a:xfrm>
            <a:off x="1331913" y="771525"/>
            <a:ext cx="649128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1000" i="1">
                <a:latin typeface="Helvetica Oblique"/>
              </a:rPr>
              <a:t> il </a:t>
            </a:r>
            <a:r>
              <a:rPr lang="it-IT" sz="1000" b="1" i="1">
                <a:latin typeface="Helvetica Oblique"/>
              </a:rPr>
              <a:t>Comune</a:t>
            </a:r>
            <a:r>
              <a:rPr lang="it-IT" sz="1000" i="1">
                <a:latin typeface="Helvetica Oblique"/>
              </a:rPr>
              <a:t> ha in corso da tempo l</a:t>
            </a:r>
            <a:r>
              <a:rPr lang="it-IT" sz="1000" i="1"/>
              <a:t>’</a:t>
            </a:r>
            <a:r>
              <a:rPr lang="it-IT" sz="1000" i="1">
                <a:latin typeface="Helvetica Oblique"/>
              </a:rPr>
              <a:t>adeguamento del sistema della mobilit</a:t>
            </a:r>
            <a:r>
              <a:rPr lang="it-IT" sz="1000" i="1"/>
              <a:t>à</a:t>
            </a:r>
            <a:r>
              <a:rPr lang="it-IT" sz="1000" i="1">
                <a:latin typeface="Helvetica Oblique"/>
              </a:rPr>
              <a:t>, con un riassetto complessivo delle direttrici di accesso alle aree di costa di forte attrattiva turistica, conformemente agli obiettivi di </a:t>
            </a:r>
            <a:r>
              <a:rPr lang="it-IT" sz="1000" b="1" i="1">
                <a:latin typeface="Helvetica Oblique"/>
              </a:rPr>
              <a:t>Regione</a:t>
            </a:r>
            <a:r>
              <a:rPr lang="it-IT" sz="1000" i="1">
                <a:latin typeface="Helvetica Oblique"/>
              </a:rPr>
              <a:t> e </a:t>
            </a:r>
            <a:r>
              <a:rPr lang="it-IT" sz="1000" b="1" i="1">
                <a:latin typeface="Helvetica Oblique"/>
              </a:rPr>
              <a:t>ANAS</a:t>
            </a:r>
            <a:r>
              <a:rPr lang="it-IT" sz="1000" i="1">
                <a:latin typeface="Helvetica Oblique"/>
              </a:rPr>
              <a:t>; </a:t>
            </a:r>
          </a:p>
          <a:p>
            <a:pPr>
              <a:buFontTx/>
              <a:buChar char="•"/>
            </a:pPr>
            <a:endParaRPr lang="it-IT" sz="1000" i="1">
              <a:latin typeface="Helvetica Oblique"/>
            </a:endParaRPr>
          </a:p>
          <a:p>
            <a:r>
              <a:rPr lang="it-IT" sz="1000" i="1"/>
              <a:t>•</a:t>
            </a:r>
            <a:r>
              <a:rPr lang="it-IT" sz="1000" i="1">
                <a:latin typeface="Helvetica Oblique"/>
              </a:rPr>
              <a:t> tali interessi, di </a:t>
            </a:r>
            <a:r>
              <a:rPr lang="it-IT" sz="1000" b="1" i="1">
                <a:latin typeface="Helvetica Oblique"/>
              </a:rPr>
              <a:t>Comune</a:t>
            </a:r>
            <a:r>
              <a:rPr lang="it-IT" sz="1000" i="1">
                <a:latin typeface="Helvetica Oblique"/>
              </a:rPr>
              <a:t> e </a:t>
            </a:r>
            <a:r>
              <a:rPr lang="it-IT" sz="1000" b="1" i="1">
                <a:latin typeface="Helvetica Oblique"/>
              </a:rPr>
              <a:t>Regione</a:t>
            </a:r>
            <a:r>
              <a:rPr lang="it-IT" sz="1000" i="1">
                <a:latin typeface="Helvetica Oblique"/>
              </a:rPr>
              <a:t> coincidono con l</a:t>
            </a:r>
            <a:r>
              <a:rPr lang="it-IT" sz="1000" i="1"/>
              <a:t>’</a:t>
            </a:r>
            <a:r>
              <a:rPr lang="it-IT" sz="1000" i="1">
                <a:latin typeface="Helvetica Oblique"/>
              </a:rPr>
              <a:t>esigenza di </a:t>
            </a:r>
            <a:r>
              <a:rPr lang="it-IT" sz="1000" b="1" i="1">
                <a:latin typeface="Helvetica Oblique"/>
              </a:rPr>
              <a:t>ANAS</a:t>
            </a:r>
            <a:r>
              <a:rPr lang="it-IT" sz="1000" i="1">
                <a:latin typeface="Helvetica Oblique"/>
              </a:rPr>
              <a:t> di migliorare il livello di servizio e gli standard prestazionali della S.S.16 </a:t>
            </a:r>
            <a:r>
              <a:rPr lang="it-IT" sz="1000" i="1"/>
              <a:t>“</a:t>
            </a:r>
            <a:r>
              <a:rPr lang="it-IT" sz="1000" i="1">
                <a:latin typeface="Helvetica Oblique"/>
              </a:rPr>
              <a:t>Adriatica</a:t>
            </a:r>
            <a:r>
              <a:rPr lang="it-IT" sz="1000" i="1"/>
              <a:t>”</a:t>
            </a:r>
            <a:r>
              <a:rPr lang="it-IT" sz="1000" i="1">
                <a:latin typeface="Helvetica Oblique"/>
              </a:rPr>
              <a:t> nella zona in attraversamento al territorio comunale di Cervia; </a:t>
            </a:r>
          </a:p>
          <a:p>
            <a:endParaRPr lang="it-IT" sz="1000" i="1">
              <a:latin typeface="Helvetica Oblique"/>
            </a:endParaRPr>
          </a:p>
          <a:p>
            <a:r>
              <a:rPr lang="it-IT" sz="1000" i="1"/>
              <a:t>•</a:t>
            </a:r>
            <a:r>
              <a:rPr lang="it-IT" sz="1000" i="1">
                <a:latin typeface="Helvetica Oblique"/>
              </a:rPr>
              <a:t> sono state da tempo congiuntamente individuate dalle Parti, lungo la </a:t>
            </a:r>
            <a:r>
              <a:rPr lang="it-IT" sz="1000" b="1" i="1">
                <a:latin typeface="Helvetica Oblique"/>
              </a:rPr>
              <a:t>S.S.16 </a:t>
            </a:r>
            <a:r>
              <a:rPr lang="it-IT" sz="1000" b="1" i="1"/>
              <a:t>“</a:t>
            </a:r>
            <a:r>
              <a:rPr lang="it-IT" sz="1000" b="1" i="1">
                <a:latin typeface="Helvetica Oblique"/>
              </a:rPr>
              <a:t>Adriatica</a:t>
            </a:r>
            <a:r>
              <a:rPr lang="it-IT" sz="1000" b="1" i="1"/>
              <a:t>”</a:t>
            </a:r>
            <a:r>
              <a:rPr lang="it-IT" sz="1000" i="1">
                <a:latin typeface="Helvetica Oblique"/>
              </a:rPr>
              <a:t> i tre punti di criticit</a:t>
            </a:r>
            <a:r>
              <a:rPr lang="it-IT" sz="1000" i="1"/>
              <a:t>à</a:t>
            </a:r>
            <a:r>
              <a:rPr lang="it-IT" sz="1000" i="1">
                <a:latin typeface="Helvetica Oblique"/>
              </a:rPr>
              <a:t>. </a:t>
            </a:r>
          </a:p>
          <a:p>
            <a:endParaRPr lang="it-IT" sz="1000" i="1">
              <a:latin typeface="Helvetica Oblique"/>
            </a:endParaRPr>
          </a:p>
          <a:p>
            <a:r>
              <a:rPr lang="it-IT" sz="1000" i="1"/>
              <a:t>•</a:t>
            </a:r>
            <a:r>
              <a:rPr lang="it-IT" sz="1000" i="1">
                <a:latin typeface="Helvetica Oblique"/>
              </a:rPr>
              <a:t> In tale contesto sono gi</a:t>
            </a:r>
            <a:r>
              <a:rPr lang="it-IT" sz="1000" i="1"/>
              <a:t>à</a:t>
            </a:r>
            <a:r>
              <a:rPr lang="it-IT" sz="1000" i="1">
                <a:latin typeface="Helvetica Oblique"/>
              </a:rPr>
              <a:t> stati realizzati due importanti interventi: il primo in frazione di </a:t>
            </a:r>
            <a:r>
              <a:rPr lang="it-IT" sz="1000" b="1" i="1">
                <a:latin typeface="Helvetica Oblique"/>
              </a:rPr>
              <a:t>PINARELLA</a:t>
            </a:r>
            <a:r>
              <a:rPr lang="it-IT" sz="1000" i="1">
                <a:latin typeface="Helvetica Oblique"/>
              </a:rPr>
              <a:t>, in corrispondenza dell</a:t>
            </a:r>
            <a:r>
              <a:rPr lang="it-IT" sz="1000" i="1"/>
              <a:t>’</a:t>
            </a:r>
            <a:r>
              <a:rPr lang="it-IT" sz="1000" i="1">
                <a:latin typeface="Helvetica Oblique"/>
              </a:rPr>
              <a:t>incrocio con la ex-S.S.71bis, mediante la realizzazione di uno svincolo a livelli sfalsati completato nel 2016; il secondo, ultimato nel 2019, in corrispondenza dell</a:t>
            </a:r>
            <a:r>
              <a:rPr lang="it-IT" sz="1000" i="1"/>
              <a:t>’</a:t>
            </a:r>
            <a:r>
              <a:rPr lang="it-IT" sz="1000" i="1">
                <a:latin typeface="Helvetica Oblique"/>
              </a:rPr>
              <a:t>intersezione fra la S.S.16 e la ex-S.S.254 per l</a:t>
            </a:r>
            <a:r>
              <a:rPr lang="it-IT" sz="1000" i="1"/>
              <a:t>’</a:t>
            </a:r>
            <a:r>
              <a:rPr lang="it-IT" sz="1000" i="1">
                <a:latin typeface="Helvetica Oblique"/>
              </a:rPr>
              <a:t>accesso a </a:t>
            </a:r>
            <a:r>
              <a:rPr lang="it-IT" sz="1000" b="1" i="1">
                <a:latin typeface="Helvetica Oblique"/>
              </a:rPr>
              <a:t>CERVIA</a:t>
            </a:r>
            <a:r>
              <a:rPr lang="it-IT" sz="1000" i="1">
                <a:latin typeface="Helvetica Oblique"/>
              </a:rPr>
              <a:t> da via Martiri Fantini, mediante la realizzazione di una rotatoria e la riorganizzazione della viabilit</a:t>
            </a:r>
            <a:r>
              <a:rPr lang="it-IT" sz="1000" i="1"/>
              <a:t>à</a:t>
            </a:r>
            <a:r>
              <a:rPr lang="it-IT" sz="1000" i="1">
                <a:latin typeface="Helvetica Oblique"/>
              </a:rPr>
              <a:t>;</a:t>
            </a:r>
          </a:p>
          <a:p>
            <a:endParaRPr lang="it-IT" sz="1000" i="1">
              <a:latin typeface="Helvetica Oblique"/>
            </a:endParaRPr>
          </a:p>
          <a:p>
            <a:r>
              <a:rPr lang="it-IT" sz="1000" i="1"/>
              <a:t>•</a:t>
            </a:r>
            <a:r>
              <a:rPr lang="it-IT" sz="1000" i="1">
                <a:latin typeface="Helvetica Oblique"/>
              </a:rPr>
              <a:t> il terzo intervento per il quale si intende avviare l'iter progettuale, al fine dell'inserimento nella programmazione pluriennale di ANAS, e la </a:t>
            </a:r>
            <a:r>
              <a:rPr lang="it-IT" sz="1000" i="1"/>
              <a:t>“</a:t>
            </a:r>
            <a:r>
              <a:rPr lang="it-IT" sz="1000" i="1">
                <a:latin typeface="Helvetica Oblique"/>
              </a:rPr>
              <a:t>VARIANTE ALLA SS.16 ADRIATICA IN CORRISPONDENZA DEL SANTUARIO DELLA MADONNA DEL PINO, PER LA RAZIONALIZZAZIONE DELL</a:t>
            </a:r>
            <a:r>
              <a:rPr lang="it-IT" sz="1000" i="1"/>
              <a:t>’</a:t>
            </a:r>
            <a:r>
              <a:rPr lang="it-IT" sz="1000" i="1">
                <a:latin typeface="Helvetica Oblique"/>
              </a:rPr>
              <a:t>ACCESSO A </a:t>
            </a:r>
            <a:r>
              <a:rPr lang="it-IT" sz="1000" b="1" i="1">
                <a:latin typeface="Helvetica Oblique"/>
              </a:rPr>
              <a:t>MILANO MARITTIMA</a:t>
            </a:r>
            <a:r>
              <a:rPr lang="it-IT" sz="1000" i="1">
                <a:latin typeface="Helvetica Oblique"/>
              </a:rPr>
              <a:t> IN COMUNE DI CERVIA (RA)</a:t>
            </a:r>
            <a:r>
              <a:rPr lang="it-IT" sz="1000" i="1"/>
              <a:t>”</a:t>
            </a:r>
            <a:r>
              <a:rPr lang="it-IT" sz="1000" i="1">
                <a:latin typeface="Helvetica Oblique"/>
              </a:rPr>
              <a:t>;</a:t>
            </a:r>
          </a:p>
          <a:p>
            <a:endParaRPr lang="it-IT" sz="1000" i="1">
              <a:latin typeface="Helvetica Oblique"/>
            </a:endParaRPr>
          </a:p>
          <a:p>
            <a:endParaRPr lang="it-IT" sz="1000" i="1">
              <a:latin typeface="Helvetica Oblique"/>
            </a:endParaRPr>
          </a:p>
          <a:p>
            <a:pPr>
              <a:buFontTx/>
              <a:buChar char="•"/>
            </a:pPr>
            <a:r>
              <a:rPr lang="it-IT" sz="1000" i="1">
                <a:latin typeface="Helvetica Oblique"/>
              </a:rPr>
              <a:t>tale intervento di miglioramento e qualificazione dei punti di accesso alla citt</a:t>
            </a:r>
            <a:r>
              <a:rPr lang="it-IT" sz="1000" i="1"/>
              <a:t>à</a:t>
            </a:r>
            <a:r>
              <a:rPr lang="it-IT" sz="1000" i="1">
                <a:latin typeface="Helvetica Oblique"/>
              </a:rPr>
              <a:t>, illustrati anche nella relazione di progetto del </a:t>
            </a:r>
            <a:r>
              <a:rPr lang="it-IT" sz="1000" b="1" i="1">
                <a:latin typeface="Helvetica Oblique"/>
              </a:rPr>
              <a:t>PUG</a:t>
            </a:r>
            <a:r>
              <a:rPr lang="it-IT" sz="1000" i="1">
                <a:latin typeface="Helvetica Oblique"/>
              </a:rPr>
              <a:t>, rientra quindi pienamente nelle strategie indicate dallo strumento di pianificazione comunale e dal </a:t>
            </a:r>
            <a:r>
              <a:rPr lang="it-IT" sz="1000" b="1" i="1">
                <a:latin typeface="Helvetica Oblique"/>
              </a:rPr>
              <a:t>PRIT 2025</a:t>
            </a:r>
            <a:r>
              <a:rPr lang="it-IT" sz="1000" i="1">
                <a:latin typeface="Helvetica Oblique"/>
              </a:rPr>
              <a:t>;</a:t>
            </a:r>
            <a:endParaRPr lang="it-IT" sz="1000" b="1" i="1">
              <a:latin typeface="Helvetica Oblique"/>
            </a:endParaRPr>
          </a:p>
          <a:p>
            <a:endParaRPr lang="it-IT" sz="1000" i="1">
              <a:latin typeface="Helvetica Obliq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piè di pagina 9"/>
          <p:cNvSpPr txBox="1">
            <a:spLocks noGrp="1"/>
          </p:cNvSpPr>
          <p:nvPr/>
        </p:nvSpPr>
        <p:spPr bwMode="auto">
          <a:xfrm>
            <a:off x="1116013" y="4803775"/>
            <a:ext cx="6264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Helvetica" pitchFamily="34" charset="0"/>
            </a:endParaRPr>
          </a:p>
        </p:txBody>
      </p:sp>
      <p:sp>
        <p:nvSpPr>
          <p:cNvPr id="16386" name="Segnaposto numero diapositiva 8"/>
          <p:cNvSpPr txBox="1">
            <a:spLocks noGrp="1"/>
          </p:cNvSpPr>
          <p:nvPr/>
        </p:nvSpPr>
        <p:spPr bwMode="auto">
          <a:xfrm>
            <a:off x="7380288" y="4767263"/>
            <a:ext cx="277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Calibri" pitchFamily="34" charset="0"/>
            </a:endParaRPr>
          </a:p>
        </p:txBody>
      </p:sp>
      <p:sp>
        <p:nvSpPr>
          <p:cNvPr id="16387" name="CasellaDiTesto 6"/>
          <p:cNvSpPr txBox="1">
            <a:spLocks noChangeArrowheads="1"/>
          </p:cNvSpPr>
          <p:nvPr/>
        </p:nvSpPr>
        <p:spPr bwMode="auto">
          <a:xfrm>
            <a:off x="1439863" y="160338"/>
            <a:ext cx="6300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it-IT" i="1">
                <a:latin typeface="Helvetica Oblique"/>
              </a:rPr>
              <a:t>LA VISIONE STRATEGICA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1143000" y="681038"/>
            <a:ext cx="6858000" cy="0"/>
          </a:xfrm>
          <a:prstGeom prst="line">
            <a:avLst/>
          </a:prstGeom>
          <a:ln cmpd="sng">
            <a:solidFill>
              <a:srgbClr val="8BB7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/>
          </p:cNvPr>
          <p:cNvCxnSpPr/>
          <p:nvPr/>
        </p:nvCxnSpPr>
        <p:spPr>
          <a:xfrm>
            <a:off x="1143000" y="4732338"/>
            <a:ext cx="6858000" cy="0"/>
          </a:xfrm>
          <a:prstGeom prst="line">
            <a:avLst/>
          </a:prstGeom>
          <a:ln>
            <a:solidFill>
              <a:srgbClr val="8BB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CasellaDiTesto 3"/>
          <p:cNvSpPr txBox="1">
            <a:spLocks noChangeArrowheads="1"/>
          </p:cNvSpPr>
          <p:nvPr/>
        </p:nvSpPr>
        <p:spPr bwMode="auto">
          <a:xfrm>
            <a:off x="1423988" y="1235075"/>
            <a:ext cx="64912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i="1">
                <a:latin typeface="Helvetica Oblique"/>
              </a:rPr>
              <a:t>Il </a:t>
            </a:r>
            <a:r>
              <a:rPr lang="it-IT" sz="1200" b="1" i="1">
                <a:latin typeface="Helvetica Oblique"/>
              </a:rPr>
              <a:t>Piano Urbanistico Generale</a:t>
            </a:r>
            <a:r>
              <a:rPr lang="it-IT" sz="1200" i="1">
                <a:latin typeface="Helvetica Oblique"/>
              </a:rPr>
              <a:t> (approvato con delibera di C.C. n. 70/2018 – 1° PUG in Emilia Romagna).</a:t>
            </a:r>
          </a:p>
          <a:p>
            <a:endParaRPr lang="it-IT" sz="1200" i="1">
              <a:latin typeface="Helvetica Oblique"/>
            </a:endParaRPr>
          </a:p>
          <a:p>
            <a:endParaRPr lang="it-IT" sz="1200" i="1">
              <a:latin typeface="Helvetica Oblique"/>
            </a:endParaRPr>
          </a:p>
          <a:p>
            <a:r>
              <a:rPr lang="it-IT" sz="1200" i="1">
                <a:latin typeface="Helvetica Oblique"/>
              </a:rPr>
              <a:t>La vision dell</a:t>
            </a:r>
            <a:r>
              <a:rPr lang="it-IT" sz="1200" i="1"/>
              <a:t>’</a:t>
            </a:r>
            <a:r>
              <a:rPr lang="it-IT" sz="1200" i="1">
                <a:latin typeface="Helvetica Oblique"/>
              </a:rPr>
              <a:t>Amministrazione si concentra nella costruzione di Cervia come una </a:t>
            </a:r>
            <a:r>
              <a:rPr lang="it-IT" sz="1200" i="1"/>
              <a:t>“</a:t>
            </a:r>
            <a:r>
              <a:rPr lang="it-IT" sz="1200" b="1" i="1">
                <a:latin typeface="Helvetica Oblique"/>
              </a:rPr>
              <a:t>Citt</a:t>
            </a:r>
            <a:r>
              <a:rPr lang="it-IT" sz="1200" b="1" i="1"/>
              <a:t>à</a:t>
            </a:r>
            <a:r>
              <a:rPr lang="it-IT" sz="1200" b="1" i="1">
                <a:latin typeface="Helvetica Oblique"/>
              </a:rPr>
              <a:t> Resiliente</a:t>
            </a:r>
            <a:r>
              <a:rPr lang="it-IT" sz="1200" i="1"/>
              <a:t>”</a:t>
            </a:r>
            <a:r>
              <a:rPr lang="it-IT" sz="1200" i="1">
                <a:latin typeface="Helvetica Oblique"/>
              </a:rPr>
              <a:t>, dandone idonea rappresentazione in uno spazio a 4 dimensioni costituito dai seguenti </a:t>
            </a:r>
            <a:r>
              <a:rPr lang="it-IT" sz="1200" b="1" i="1" u="sng">
                <a:latin typeface="Helvetica Oblique"/>
              </a:rPr>
              <a:t>SCENARI</a:t>
            </a:r>
            <a:r>
              <a:rPr lang="it-IT" sz="1200" i="1">
                <a:latin typeface="Helvetica Oblique"/>
              </a:rPr>
              <a:t>: </a:t>
            </a:r>
          </a:p>
          <a:p>
            <a:endParaRPr lang="it-IT" sz="1200" i="1">
              <a:latin typeface="Helvetica Oblique"/>
            </a:endParaRPr>
          </a:p>
          <a:p>
            <a:pPr>
              <a:buFontTx/>
              <a:buChar char="•"/>
            </a:pPr>
            <a:r>
              <a:rPr lang="it-IT" sz="1200" i="1"/>
              <a:t>“</a:t>
            </a:r>
            <a:r>
              <a:rPr lang="it-IT" sz="1200" i="1">
                <a:latin typeface="Helvetica Oblique"/>
              </a:rPr>
              <a:t>Cervia Citt</a:t>
            </a:r>
            <a:r>
              <a:rPr lang="it-IT" sz="1200" i="1"/>
              <a:t>à</a:t>
            </a:r>
            <a:r>
              <a:rPr lang="it-IT" sz="1200" i="1">
                <a:latin typeface="Helvetica Oblique"/>
              </a:rPr>
              <a:t> Identitaria</a:t>
            </a:r>
            <a:r>
              <a:rPr lang="it-IT" sz="1200" i="1"/>
              <a:t>”</a:t>
            </a:r>
            <a:r>
              <a:rPr lang="it-IT" sz="1200" i="1">
                <a:latin typeface="Helvetica Oblique"/>
              </a:rPr>
              <a:t>; </a:t>
            </a:r>
          </a:p>
          <a:p>
            <a:pPr>
              <a:buFontTx/>
              <a:buChar char="•"/>
            </a:pPr>
            <a:endParaRPr lang="it-IT" sz="1200" i="1">
              <a:latin typeface="Helvetica Oblique"/>
            </a:endParaRPr>
          </a:p>
          <a:p>
            <a:pPr>
              <a:buFontTx/>
              <a:buChar char="•"/>
            </a:pPr>
            <a:r>
              <a:rPr lang="it-IT" sz="1200" i="1"/>
              <a:t>“</a:t>
            </a:r>
            <a:r>
              <a:rPr lang="it-IT" sz="1200" i="1">
                <a:latin typeface="Helvetica Oblique"/>
              </a:rPr>
              <a:t>Cervia Citt</a:t>
            </a:r>
            <a:r>
              <a:rPr lang="it-IT" sz="1200" i="1"/>
              <a:t>à</a:t>
            </a:r>
            <a:r>
              <a:rPr lang="it-IT" sz="1200" i="1">
                <a:latin typeface="Helvetica Oblique"/>
              </a:rPr>
              <a:t> Sicura e Ospitale</a:t>
            </a:r>
            <a:r>
              <a:rPr lang="it-IT" sz="1200" i="1"/>
              <a:t>”</a:t>
            </a:r>
            <a:r>
              <a:rPr lang="it-IT" sz="1200" i="1">
                <a:latin typeface="Helvetica Oblique"/>
              </a:rPr>
              <a:t>;</a:t>
            </a:r>
            <a:r>
              <a:rPr lang="it-IT" sz="1200" b="1" i="1">
                <a:latin typeface="Helvetica Oblique"/>
              </a:rPr>
              <a:t> </a:t>
            </a:r>
          </a:p>
          <a:p>
            <a:pPr>
              <a:buFontTx/>
              <a:buChar char="•"/>
            </a:pPr>
            <a:endParaRPr lang="it-IT" sz="1200" b="1" i="1">
              <a:latin typeface="Helvetica Oblique"/>
            </a:endParaRPr>
          </a:p>
          <a:p>
            <a:pPr>
              <a:buFontTx/>
              <a:buChar char="•"/>
            </a:pPr>
            <a:r>
              <a:rPr lang="it-IT" sz="1200" i="1"/>
              <a:t>“</a:t>
            </a:r>
            <a:r>
              <a:rPr lang="it-IT" sz="1200" i="1">
                <a:latin typeface="Helvetica Oblique"/>
              </a:rPr>
              <a:t>Cervia Citt</a:t>
            </a:r>
            <a:r>
              <a:rPr lang="it-IT" sz="1200" i="1"/>
              <a:t>à</a:t>
            </a:r>
            <a:r>
              <a:rPr lang="it-IT" sz="1200" i="1">
                <a:latin typeface="Helvetica Oblique"/>
              </a:rPr>
              <a:t> Verde</a:t>
            </a:r>
            <a:r>
              <a:rPr lang="it-IT" sz="1200" i="1"/>
              <a:t>”</a:t>
            </a:r>
            <a:r>
              <a:rPr lang="it-IT" sz="1200" i="1">
                <a:latin typeface="Helvetica Oblique"/>
              </a:rPr>
              <a:t>; </a:t>
            </a:r>
          </a:p>
          <a:p>
            <a:pPr>
              <a:buFontTx/>
              <a:buChar char="•"/>
            </a:pPr>
            <a:endParaRPr lang="it-IT" sz="1200" i="1">
              <a:latin typeface="Helvetica Oblique"/>
            </a:endParaRPr>
          </a:p>
          <a:p>
            <a:pPr>
              <a:buFontTx/>
              <a:buChar char="•"/>
            </a:pPr>
            <a:r>
              <a:rPr lang="it-IT" sz="1200" b="1" i="1"/>
              <a:t>“</a:t>
            </a:r>
            <a:r>
              <a:rPr lang="it-IT" sz="1200" b="1" i="1">
                <a:latin typeface="Helvetica Oblique"/>
              </a:rPr>
              <a:t>Cervia Citt</a:t>
            </a:r>
            <a:r>
              <a:rPr lang="it-IT" sz="1200" b="1" i="1"/>
              <a:t>à</a:t>
            </a:r>
            <a:r>
              <a:rPr lang="it-IT" sz="1200" b="1" i="1">
                <a:latin typeface="Helvetica Oblique"/>
              </a:rPr>
              <a:t> Accessibile</a:t>
            </a:r>
            <a:r>
              <a:rPr lang="it-IT" sz="1200" b="1" i="1"/>
              <a:t>”</a:t>
            </a:r>
            <a:endParaRPr lang="it-IT" sz="1200" b="1" i="1">
              <a:latin typeface="Helvetica Oblique"/>
            </a:endParaRPr>
          </a:p>
          <a:p>
            <a:endParaRPr lang="it-IT" sz="1200" i="1">
              <a:latin typeface="Helvetica Oblique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258888" y="3724275"/>
            <a:ext cx="2376487" cy="50323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piè di pagina 9"/>
          <p:cNvSpPr txBox="1">
            <a:spLocks noGrp="1"/>
          </p:cNvSpPr>
          <p:nvPr/>
        </p:nvSpPr>
        <p:spPr bwMode="auto">
          <a:xfrm>
            <a:off x="1116013" y="4803775"/>
            <a:ext cx="6264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Helvetica" pitchFamily="34" charset="0"/>
            </a:endParaRPr>
          </a:p>
        </p:txBody>
      </p:sp>
      <p:sp>
        <p:nvSpPr>
          <p:cNvPr id="18434" name="Segnaposto numero diapositiva 8"/>
          <p:cNvSpPr txBox="1">
            <a:spLocks noGrp="1"/>
          </p:cNvSpPr>
          <p:nvPr/>
        </p:nvSpPr>
        <p:spPr bwMode="auto">
          <a:xfrm>
            <a:off x="7380288" y="4767263"/>
            <a:ext cx="277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Calibri" pitchFamily="34" charset="0"/>
            </a:endParaRPr>
          </a:p>
        </p:txBody>
      </p:sp>
      <p:sp>
        <p:nvSpPr>
          <p:cNvPr id="18435" name="CasellaDiTesto 6"/>
          <p:cNvSpPr txBox="1">
            <a:spLocks noChangeArrowheads="1"/>
          </p:cNvSpPr>
          <p:nvPr/>
        </p:nvSpPr>
        <p:spPr bwMode="auto">
          <a:xfrm>
            <a:off x="1439863" y="160338"/>
            <a:ext cx="6300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it-IT" i="1">
                <a:latin typeface="Helvetica Oblique"/>
              </a:rPr>
              <a:t>LA VISIONE STRATEGICA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1143000" y="681038"/>
            <a:ext cx="6858000" cy="0"/>
          </a:xfrm>
          <a:prstGeom prst="line">
            <a:avLst/>
          </a:prstGeom>
          <a:ln cmpd="sng">
            <a:solidFill>
              <a:srgbClr val="8BB7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776288"/>
            <a:ext cx="386080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3348038" y="2139950"/>
            <a:ext cx="1079500" cy="5048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4356100" y="2427288"/>
            <a:ext cx="2016125" cy="2889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piè di pagina 9"/>
          <p:cNvSpPr txBox="1">
            <a:spLocks noGrp="1"/>
          </p:cNvSpPr>
          <p:nvPr/>
        </p:nvSpPr>
        <p:spPr bwMode="auto">
          <a:xfrm>
            <a:off x="1116013" y="4803775"/>
            <a:ext cx="6264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Helvetica" pitchFamily="34" charset="0"/>
            </a:endParaRPr>
          </a:p>
        </p:txBody>
      </p:sp>
      <p:sp>
        <p:nvSpPr>
          <p:cNvPr id="20482" name="Segnaposto numero diapositiva 8"/>
          <p:cNvSpPr txBox="1">
            <a:spLocks noGrp="1"/>
          </p:cNvSpPr>
          <p:nvPr/>
        </p:nvSpPr>
        <p:spPr bwMode="auto">
          <a:xfrm>
            <a:off x="6516688" y="4767263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Calibri" pitchFamily="34" charset="0"/>
            </a:endParaRPr>
          </a:p>
        </p:txBody>
      </p:sp>
      <p:sp>
        <p:nvSpPr>
          <p:cNvPr id="20483" name="CasellaDiTesto 6"/>
          <p:cNvSpPr txBox="1">
            <a:spLocks noChangeArrowheads="1"/>
          </p:cNvSpPr>
          <p:nvPr/>
        </p:nvSpPr>
        <p:spPr bwMode="auto">
          <a:xfrm>
            <a:off x="1439863" y="173038"/>
            <a:ext cx="6300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it-IT" i="1">
                <a:latin typeface="Helvetica Oblique"/>
              </a:rPr>
              <a:t>La strategia comunale</a:t>
            </a:r>
          </a:p>
        </p:txBody>
      </p:sp>
      <p:sp>
        <p:nvSpPr>
          <p:cNvPr id="20484" name="CasellaDiTesto 10"/>
          <p:cNvSpPr txBox="1">
            <a:spLocks noChangeArrowheads="1"/>
          </p:cNvSpPr>
          <p:nvPr/>
        </p:nvSpPr>
        <p:spPr bwMode="auto">
          <a:xfrm>
            <a:off x="808038" y="736600"/>
            <a:ext cx="14382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it-IT" sz="1000" b="1" i="1">
                <a:latin typeface="Helvetica Oblique"/>
              </a:rPr>
              <a:t>Strategia per la Qualità Urbana ed Ecologico-Ambientale (SQUEA)</a:t>
            </a:r>
          </a:p>
          <a:p>
            <a:endParaRPr lang="it-IT" sz="1000" b="1" i="1">
              <a:latin typeface="Helvetica Oblique"/>
            </a:endParaRPr>
          </a:p>
          <a:p>
            <a:endParaRPr lang="it-IT" sz="1000" b="1" i="1">
              <a:latin typeface="Helvetica Oblique"/>
            </a:endParaRPr>
          </a:p>
          <a:p>
            <a:r>
              <a:rPr lang="it-IT" sz="1000" b="1" i="1" u="sng">
                <a:latin typeface="Helvetica Oblique"/>
              </a:rPr>
              <a:t>Obiettivi generali</a:t>
            </a:r>
            <a:r>
              <a:rPr lang="it-IT" sz="1000" i="1">
                <a:latin typeface="Helvetica Oblique"/>
              </a:rPr>
              <a:t> che attengono ai livelli quantitativi e qualitativi del sistema di dotazioni territoriali, infrastrutture e servizi pubblici ed al grado di riduzione della pressione del sistema insediativo sull’ambiente naturale</a:t>
            </a:r>
          </a:p>
          <a:p>
            <a:endParaRPr lang="it-IT" sz="1000" i="1" u="sng">
              <a:latin typeface="Helvetica Oblique"/>
            </a:endParaRPr>
          </a:p>
          <a:p>
            <a:endParaRPr lang="it-IT" sz="1000" i="1" u="sng">
              <a:latin typeface="Helvetica Oblique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143000" y="681038"/>
            <a:ext cx="6858000" cy="0"/>
          </a:xfrm>
          <a:prstGeom prst="line">
            <a:avLst/>
          </a:prstGeom>
          <a:ln cmpd="sng">
            <a:solidFill>
              <a:srgbClr val="8BB7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700088"/>
            <a:ext cx="5470525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Immagin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771525"/>
            <a:ext cx="9032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16"/>
          <p:cNvSpPr txBox="1">
            <a:spLocks noChangeArrowheads="1"/>
          </p:cNvSpPr>
          <p:nvPr/>
        </p:nvSpPr>
        <p:spPr bwMode="auto">
          <a:xfrm>
            <a:off x="6372225" y="1131888"/>
            <a:ext cx="1008063" cy="2444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altLang="it-IT" sz="1000" i="1">
                <a:latin typeface="Helvetica Oblique"/>
              </a:rPr>
              <a:t>Centro Mi.Ma</a:t>
            </a:r>
          </a:p>
        </p:txBody>
      </p:sp>
      <p:sp>
        <p:nvSpPr>
          <p:cNvPr id="20489" name="Line 15"/>
          <p:cNvSpPr>
            <a:spLocks noChangeShapeType="1"/>
          </p:cNvSpPr>
          <p:nvPr/>
        </p:nvSpPr>
        <p:spPr bwMode="auto">
          <a:xfrm flipH="1" flipV="1">
            <a:off x="4500563" y="1203325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0" name="Line 15"/>
          <p:cNvSpPr>
            <a:spLocks noChangeShapeType="1"/>
          </p:cNvSpPr>
          <p:nvPr/>
        </p:nvSpPr>
        <p:spPr bwMode="auto">
          <a:xfrm flipH="1">
            <a:off x="5437188" y="2066925"/>
            <a:ext cx="576262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4716463" y="2571750"/>
            <a:ext cx="977900" cy="7016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1000" b="1" i="1">
                <a:latin typeface="Helvetica Oblique"/>
              </a:rPr>
              <a:t>Nuovo svincolo Madonna del Pino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7380288" y="4156075"/>
            <a:ext cx="433387" cy="246063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altLang="it-IT" sz="1000" i="1">
                <a:latin typeface="Helvetica Oblique"/>
              </a:rPr>
              <a:t>RN</a:t>
            </a:r>
          </a:p>
        </p:txBody>
      </p:sp>
      <p:sp>
        <p:nvSpPr>
          <p:cNvPr id="20493" name="Oval 23"/>
          <p:cNvSpPr>
            <a:spLocks noChangeArrowheads="1"/>
          </p:cNvSpPr>
          <p:nvPr/>
        </p:nvSpPr>
        <p:spPr bwMode="auto">
          <a:xfrm>
            <a:off x="6013450" y="1924050"/>
            <a:ext cx="358775" cy="2159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4500563" y="1492250"/>
            <a:ext cx="1362075" cy="2444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altLang="it-IT" sz="1000" i="1">
                <a:latin typeface="Helvetica Oblique"/>
              </a:rPr>
              <a:t>Nuovo parco urbano</a:t>
            </a:r>
          </a:p>
        </p:txBody>
      </p:sp>
      <p:sp>
        <p:nvSpPr>
          <p:cNvPr id="20495" name="Line 26"/>
          <p:cNvSpPr>
            <a:spLocks noChangeShapeType="1"/>
          </p:cNvSpPr>
          <p:nvPr/>
        </p:nvSpPr>
        <p:spPr bwMode="auto">
          <a:xfrm>
            <a:off x="6804025" y="1419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0496" name="Text Box 13"/>
          <p:cNvSpPr txBox="1">
            <a:spLocks noChangeArrowheads="1"/>
          </p:cNvSpPr>
          <p:nvPr/>
        </p:nvSpPr>
        <p:spPr bwMode="auto">
          <a:xfrm>
            <a:off x="4787900" y="741363"/>
            <a:ext cx="433388" cy="24606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altLang="it-IT" sz="1000" i="1">
                <a:latin typeface="Helvetica Oblique"/>
              </a:rPr>
              <a:t>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piè di pagina 9"/>
          <p:cNvSpPr txBox="1">
            <a:spLocks noGrp="1"/>
          </p:cNvSpPr>
          <p:nvPr/>
        </p:nvSpPr>
        <p:spPr bwMode="auto">
          <a:xfrm>
            <a:off x="1116013" y="4803775"/>
            <a:ext cx="6264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Helvetica" pitchFamily="34" charset="0"/>
            </a:endParaRPr>
          </a:p>
        </p:txBody>
      </p:sp>
      <p:sp>
        <p:nvSpPr>
          <p:cNvPr id="22530" name="Segnaposto numero diapositiva 8"/>
          <p:cNvSpPr txBox="1">
            <a:spLocks noGrp="1"/>
          </p:cNvSpPr>
          <p:nvPr/>
        </p:nvSpPr>
        <p:spPr bwMode="auto">
          <a:xfrm>
            <a:off x="6516688" y="4767263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Calibri" pitchFamily="34" charset="0"/>
            </a:endParaRPr>
          </a:p>
        </p:txBody>
      </p:sp>
      <p:sp>
        <p:nvSpPr>
          <p:cNvPr id="22531" name="CasellaDiTesto 6"/>
          <p:cNvSpPr txBox="1">
            <a:spLocks noChangeArrowheads="1"/>
          </p:cNvSpPr>
          <p:nvPr/>
        </p:nvSpPr>
        <p:spPr bwMode="auto">
          <a:xfrm>
            <a:off x="1439863" y="173038"/>
            <a:ext cx="6300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it-IT" i="1">
                <a:latin typeface="Helvetica Oblique"/>
              </a:rPr>
              <a:t>Lo schema di massima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1143000" y="681038"/>
            <a:ext cx="6858000" cy="0"/>
          </a:xfrm>
          <a:prstGeom prst="line">
            <a:avLst/>
          </a:prstGeom>
          <a:ln cmpd="sng">
            <a:solidFill>
              <a:srgbClr val="8BB7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15988"/>
            <a:ext cx="79708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piè di pagina 9"/>
          <p:cNvSpPr txBox="1">
            <a:spLocks noGrp="1"/>
          </p:cNvSpPr>
          <p:nvPr/>
        </p:nvSpPr>
        <p:spPr bwMode="auto">
          <a:xfrm>
            <a:off x="1116013" y="4803775"/>
            <a:ext cx="6264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Helvetica" pitchFamily="34" charset="0"/>
            </a:endParaRPr>
          </a:p>
        </p:txBody>
      </p:sp>
      <p:sp>
        <p:nvSpPr>
          <p:cNvPr id="24578" name="Segnaposto numero diapositiva 8"/>
          <p:cNvSpPr txBox="1">
            <a:spLocks noGrp="1"/>
          </p:cNvSpPr>
          <p:nvPr/>
        </p:nvSpPr>
        <p:spPr bwMode="auto">
          <a:xfrm>
            <a:off x="7380288" y="4767263"/>
            <a:ext cx="277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it-IT" sz="900">
              <a:latin typeface="Calibri" pitchFamily="34" charset="0"/>
            </a:endParaRPr>
          </a:p>
        </p:txBody>
      </p:sp>
      <p:sp>
        <p:nvSpPr>
          <p:cNvPr id="24579" name="CasellaDiTesto 6"/>
          <p:cNvSpPr txBox="1">
            <a:spLocks noChangeArrowheads="1"/>
          </p:cNvSpPr>
          <p:nvPr/>
        </p:nvSpPr>
        <p:spPr bwMode="auto">
          <a:xfrm>
            <a:off x="1439863" y="160338"/>
            <a:ext cx="6300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lang="it-IT" i="1">
                <a:latin typeface="Helvetica Oblique"/>
              </a:rPr>
              <a:t>BENEFICI ATTESI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1143000" y="681038"/>
            <a:ext cx="6858000" cy="0"/>
          </a:xfrm>
          <a:prstGeom prst="line">
            <a:avLst/>
          </a:prstGeom>
          <a:ln cmpd="sng">
            <a:solidFill>
              <a:srgbClr val="8BB7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/>
          </p:cNvPr>
          <p:cNvCxnSpPr/>
          <p:nvPr/>
        </p:nvCxnSpPr>
        <p:spPr>
          <a:xfrm>
            <a:off x="1143000" y="4732338"/>
            <a:ext cx="6858000" cy="0"/>
          </a:xfrm>
          <a:prstGeom prst="line">
            <a:avLst/>
          </a:prstGeom>
          <a:ln>
            <a:solidFill>
              <a:srgbClr val="8BB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CasellaDiTesto 3"/>
          <p:cNvSpPr txBox="1">
            <a:spLocks noChangeArrowheads="1"/>
          </p:cNvSpPr>
          <p:nvPr/>
        </p:nvSpPr>
        <p:spPr bwMode="auto">
          <a:xfrm>
            <a:off x="1331913" y="1031875"/>
            <a:ext cx="64912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1000" i="1">
                <a:latin typeface="Helvetica Oblique"/>
              </a:rPr>
              <a:t> fluidificazione del traffico in direzione </a:t>
            </a:r>
            <a:r>
              <a:rPr lang="it-IT" sz="1000" b="1" i="1">
                <a:latin typeface="Helvetica Oblique"/>
              </a:rPr>
              <a:t>NORD </a:t>
            </a:r>
            <a:r>
              <a:rPr lang="it-IT" sz="1000" b="1" i="1"/>
              <a:t>–</a:t>
            </a:r>
            <a:r>
              <a:rPr lang="it-IT" sz="1000" b="1" i="1">
                <a:latin typeface="Helvetica Oblique"/>
              </a:rPr>
              <a:t> SUD</a:t>
            </a:r>
            <a:r>
              <a:rPr lang="it-IT" sz="1000" i="1">
                <a:latin typeface="Helvetica Oblique"/>
              </a:rPr>
              <a:t> della </a:t>
            </a:r>
            <a:r>
              <a:rPr lang="it-IT" sz="1000" b="1" i="1">
                <a:latin typeface="Helvetica Oblique"/>
              </a:rPr>
              <a:t>SS. 16</a:t>
            </a:r>
            <a:r>
              <a:rPr lang="it-IT" sz="1000" i="1">
                <a:latin typeface="Helvetica Oblique"/>
              </a:rPr>
              <a:t>; </a:t>
            </a:r>
          </a:p>
          <a:p>
            <a:pPr>
              <a:buFontTx/>
              <a:buChar char="•"/>
            </a:pPr>
            <a:endParaRPr lang="it-IT" sz="1000" i="1">
              <a:latin typeface="Helvetica Oblique"/>
            </a:endParaRPr>
          </a:p>
          <a:p>
            <a:r>
              <a:rPr lang="it-IT" sz="1000" i="1"/>
              <a:t>•</a:t>
            </a:r>
            <a:r>
              <a:rPr lang="it-IT" sz="1000" i="1">
                <a:latin typeface="Helvetica Oblique"/>
              </a:rPr>
              <a:t> la messa in sicurezza dell</a:t>
            </a:r>
            <a:r>
              <a:rPr lang="it-IT" sz="1000" i="1"/>
              <a:t>’</a:t>
            </a:r>
            <a:r>
              <a:rPr lang="it-IT" sz="1000" i="1">
                <a:latin typeface="Helvetica Oblique"/>
              </a:rPr>
              <a:t>intersezione </a:t>
            </a:r>
            <a:r>
              <a:rPr lang="it-IT" sz="1000" b="1" i="1">
                <a:latin typeface="Helvetica Oblique"/>
              </a:rPr>
              <a:t>SS.16 </a:t>
            </a:r>
            <a:r>
              <a:rPr lang="it-IT" sz="1000" b="1" i="1"/>
              <a:t>–</a:t>
            </a:r>
            <a:r>
              <a:rPr lang="it-IT" sz="1000" b="1" i="1">
                <a:latin typeface="Helvetica Oblique"/>
              </a:rPr>
              <a:t> VIALE GIUSEPPE DI VITTORIO</a:t>
            </a:r>
            <a:r>
              <a:rPr lang="it-IT" sz="1000" i="1">
                <a:latin typeface="Helvetica Oblique"/>
              </a:rPr>
              <a:t>; </a:t>
            </a:r>
          </a:p>
          <a:p>
            <a:endParaRPr lang="it-IT" sz="1000" i="1">
              <a:latin typeface="Helvetica Oblique"/>
            </a:endParaRPr>
          </a:p>
          <a:p>
            <a:pPr>
              <a:buFontTx/>
              <a:buChar char="•"/>
            </a:pPr>
            <a:r>
              <a:rPr lang="it-IT" sz="1000" i="1">
                <a:latin typeface="Helvetica Oblique"/>
              </a:rPr>
              <a:t> la messa in protezione del </a:t>
            </a:r>
            <a:r>
              <a:rPr lang="it-IT" sz="1000" b="1" i="1">
                <a:latin typeface="Helvetica Oblique"/>
              </a:rPr>
              <a:t>SANTUARIO MADONNA DEL PINO</a:t>
            </a:r>
            <a:r>
              <a:rPr lang="it-IT" sz="1000" i="1">
                <a:latin typeface="Helvetica Oblique"/>
              </a:rPr>
              <a:t>;</a:t>
            </a:r>
          </a:p>
          <a:p>
            <a:endParaRPr lang="it-IT" sz="1000" i="1">
              <a:latin typeface="Helvetica Oblique"/>
            </a:endParaRPr>
          </a:p>
          <a:p>
            <a:r>
              <a:rPr lang="it-IT" sz="1000" i="1"/>
              <a:t>•</a:t>
            </a:r>
            <a:r>
              <a:rPr lang="it-IT" sz="1000" i="1">
                <a:latin typeface="Helvetica Oblique"/>
              </a:rPr>
              <a:t> innalzamento degli attraversamenti sul </a:t>
            </a:r>
            <a:r>
              <a:rPr lang="it-IT" sz="1000" b="1" i="1">
                <a:latin typeface="Helvetica Oblique"/>
              </a:rPr>
              <a:t>CANALE IMMISSARIO DELLE SALINE</a:t>
            </a:r>
            <a:r>
              <a:rPr lang="it-IT" sz="1000" i="1">
                <a:latin typeface="Helvetica Oblique"/>
              </a:rPr>
              <a:t> (parte della </a:t>
            </a:r>
            <a:r>
              <a:rPr lang="it-IT" sz="1000" b="1" i="1">
                <a:latin typeface="Helvetica Oblique"/>
              </a:rPr>
              <a:t>Blue </a:t>
            </a:r>
            <a:r>
              <a:rPr lang="it-IT" sz="1000" b="1" i="1"/>
              <a:t>–</a:t>
            </a:r>
            <a:r>
              <a:rPr lang="it-IT" sz="1000" b="1" i="1">
                <a:latin typeface="Helvetica Oblique"/>
              </a:rPr>
              <a:t> Belt</a:t>
            </a:r>
            <a:r>
              <a:rPr lang="it-IT" sz="1000" i="1">
                <a:latin typeface="Helvetica Oblique"/>
              </a:rPr>
              <a:t> della </a:t>
            </a:r>
            <a:r>
              <a:rPr lang="it-IT" sz="1000" b="1" i="1">
                <a:latin typeface="Helvetica Oblique"/>
              </a:rPr>
              <a:t>Strategia</a:t>
            </a:r>
            <a:r>
              <a:rPr lang="it-IT" sz="1000" i="1">
                <a:latin typeface="Helvetica Oblique"/>
              </a:rPr>
              <a:t>); </a:t>
            </a:r>
          </a:p>
          <a:p>
            <a:endParaRPr lang="it-IT" sz="1000" i="1">
              <a:latin typeface="Helvetica Oblique"/>
            </a:endParaRPr>
          </a:p>
          <a:p>
            <a:r>
              <a:rPr lang="it-IT" sz="1000" i="1"/>
              <a:t>•</a:t>
            </a:r>
            <a:r>
              <a:rPr lang="it-IT" sz="1000" i="1">
                <a:latin typeface="Helvetica Oblique"/>
              </a:rPr>
              <a:t> tale intervento di miglioramento e qualificazione dei punti di accesso alla citt</a:t>
            </a:r>
            <a:r>
              <a:rPr lang="it-IT" sz="1000" i="1"/>
              <a:t>à</a:t>
            </a:r>
            <a:r>
              <a:rPr lang="it-IT" sz="1000" i="1">
                <a:latin typeface="Helvetica Oblique"/>
              </a:rPr>
              <a:t>, illustrati anche nella relazione di progetto del </a:t>
            </a:r>
            <a:r>
              <a:rPr lang="it-IT" sz="1000" b="1" i="1">
                <a:latin typeface="Helvetica Oblique"/>
              </a:rPr>
              <a:t>PUG</a:t>
            </a:r>
            <a:r>
              <a:rPr lang="it-IT" sz="1000" i="1">
                <a:latin typeface="Helvetica Oblique"/>
              </a:rPr>
              <a:t>, rientra quindi pienamente nelle strategie indicate dallo strumento di pianificazione comunale e dal </a:t>
            </a:r>
            <a:r>
              <a:rPr lang="it-IT" sz="1000" b="1" i="1">
                <a:latin typeface="Helvetica Oblique"/>
              </a:rPr>
              <a:t>PRIT 2025</a:t>
            </a:r>
            <a:r>
              <a:rPr lang="it-IT" sz="1000" i="1">
                <a:latin typeface="Helvetica Oblique"/>
              </a:rPr>
              <a:t>;</a:t>
            </a:r>
          </a:p>
          <a:p>
            <a:endParaRPr lang="it-IT" sz="1000" i="1">
              <a:latin typeface="Helvetica Oblique"/>
            </a:endParaRPr>
          </a:p>
          <a:p>
            <a:pPr>
              <a:buFontTx/>
              <a:buChar char="•"/>
            </a:pPr>
            <a:r>
              <a:rPr lang="it-IT" sz="1000" i="1">
                <a:latin typeface="Helvetica Oblique"/>
              </a:rPr>
              <a:t>netta diminuzione del traffico parassita in citt</a:t>
            </a:r>
            <a:r>
              <a:rPr lang="it-IT" sz="1000" i="1"/>
              <a:t>à</a:t>
            </a:r>
            <a:r>
              <a:rPr lang="it-IT" sz="1000" i="1">
                <a:latin typeface="Helvetica Oblique"/>
              </a:rPr>
              <a:t> grazie al fatto che il traffico in entrata per </a:t>
            </a:r>
            <a:r>
              <a:rPr lang="it-IT" sz="1000" b="1" i="1">
                <a:latin typeface="Helvetica Oblique"/>
              </a:rPr>
              <a:t>MILANO MARITTIMA</a:t>
            </a:r>
            <a:r>
              <a:rPr lang="it-IT" sz="1000" i="1">
                <a:latin typeface="Helvetica Oblique"/>
              </a:rPr>
              <a:t> non deve pi</a:t>
            </a:r>
            <a:r>
              <a:rPr lang="it-IT" sz="1000" i="1"/>
              <a:t>ù</a:t>
            </a:r>
            <a:r>
              <a:rPr lang="it-IT" sz="1000" i="1">
                <a:latin typeface="Helvetica Oblique"/>
              </a:rPr>
              <a:t> transitare per </a:t>
            </a:r>
            <a:r>
              <a:rPr lang="it-IT" sz="1000" b="1" i="1">
                <a:latin typeface="Helvetica Oblique"/>
              </a:rPr>
              <a:t>CERVIA</a:t>
            </a:r>
            <a:r>
              <a:rPr lang="it-IT" sz="1000" i="1">
                <a:latin typeface="Helvetica Oblique"/>
              </a:rPr>
              <a:t>;</a:t>
            </a:r>
          </a:p>
          <a:p>
            <a:pPr>
              <a:buFontTx/>
              <a:buChar char="•"/>
            </a:pPr>
            <a:endParaRPr lang="it-IT" sz="1000" i="1">
              <a:latin typeface="Helvetica Oblique"/>
            </a:endParaRPr>
          </a:p>
          <a:p>
            <a:pPr>
              <a:buFontTx/>
              <a:buChar char="•"/>
            </a:pPr>
            <a:r>
              <a:rPr lang="it-IT" sz="1000" i="1">
                <a:latin typeface="Helvetica Oblique"/>
              </a:rPr>
              <a:t> raggiungimento obiettivi del </a:t>
            </a:r>
            <a:r>
              <a:rPr lang="it-IT" sz="1000" b="1" i="1">
                <a:latin typeface="Helvetica Oblique"/>
              </a:rPr>
              <a:t>PAIR</a:t>
            </a:r>
            <a:r>
              <a:rPr lang="it-IT" sz="1000" i="1">
                <a:latin typeface="Helvetica Oblique"/>
              </a:rPr>
              <a:t> </a:t>
            </a:r>
            <a:r>
              <a:rPr lang="it-IT" sz="1000" b="1" i="1">
                <a:latin typeface="Helvetica Oblique"/>
              </a:rPr>
              <a:t>2020;</a:t>
            </a:r>
          </a:p>
          <a:p>
            <a:pPr>
              <a:buFontTx/>
              <a:buChar char="•"/>
            </a:pPr>
            <a:endParaRPr lang="it-IT" sz="1000" b="1" i="1">
              <a:latin typeface="Helvetica Oblique"/>
            </a:endParaRPr>
          </a:p>
          <a:p>
            <a:pPr>
              <a:buFontTx/>
              <a:buChar char="•"/>
            </a:pPr>
            <a:r>
              <a:rPr lang="it-IT" sz="1000" i="1">
                <a:latin typeface="Helvetica Oblique"/>
              </a:rPr>
              <a:t> raggiungimento degli obiettivi e delle azioni dello scenario </a:t>
            </a:r>
            <a:r>
              <a:rPr lang="it-IT" sz="1000" i="1"/>
              <a:t>“</a:t>
            </a:r>
            <a:r>
              <a:rPr lang="it-IT" sz="1000" b="1" i="1">
                <a:latin typeface="Helvetica Oblique"/>
              </a:rPr>
              <a:t>CERVIA CITT</a:t>
            </a:r>
            <a:r>
              <a:rPr lang="it-IT" sz="1000" b="1" i="1"/>
              <a:t>À</a:t>
            </a:r>
            <a:r>
              <a:rPr lang="it-IT" sz="1000" b="1" i="1">
                <a:latin typeface="Helvetica Oblique"/>
              </a:rPr>
              <a:t> VERDE</a:t>
            </a:r>
            <a:r>
              <a:rPr lang="it-IT" sz="1000" b="1" i="1"/>
              <a:t>”</a:t>
            </a:r>
            <a:endParaRPr lang="it-IT" sz="1000" i="1">
              <a:latin typeface="Helvetica Oblique"/>
            </a:endParaRPr>
          </a:p>
          <a:p>
            <a:endParaRPr lang="it-IT" sz="1000" i="1">
              <a:latin typeface="Helvetica Obliq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480</Words>
  <Application>Microsoft Office PowerPoint</Application>
  <PresentationFormat>Presentazione su schermo (16:9)</PresentationFormat>
  <Paragraphs>60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Helvetica Oblique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Urbanpromo</dc:creator>
  <cp:lastModifiedBy>capitanid</cp:lastModifiedBy>
  <cp:revision>152</cp:revision>
  <cp:lastPrinted>2020-09-17T06:25:09Z</cp:lastPrinted>
  <dcterms:created xsi:type="dcterms:W3CDTF">2016-09-09T09:46:44Z</dcterms:created>
  <dcterms:modified xsi:type="dcterms:W3CDTF">2020-12-19T11:08:50Z</dcterms:modified>
</cp:coreProperties>
</file>