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acifico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acific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8424aa5f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8424aa5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948849bf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948849bf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9725c0d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9725c0d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840c80d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840c80d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8424aa5f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8424aa5f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948849bf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948849bf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8424aa5f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8424aa5f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948849b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948849b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94f4d657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94f4d65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94f4d65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94f4d65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8c3d60a97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8c3d60a97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3733" y="1740600"/>
            <a:ext cx="8520600" cy="16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latin typeface="Pacifico"/>
                <a:ea typeface="Pacifico"/>
                <a:cs typeface="Pacifico"/>
                <a:sym typeface="Pacifico"/>
              </a:rPr>
              <a:t>   COME TI SENTI PARTE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latin typeface="Pacifico"/>
                <a:ea typeface="Pacifico"/>
                <a:cs typeface="Pacifico"/>
                <a:sym typeface="Pacifico"/>
              </a:rPr>
              <a:t>       DELLA </a:t>
            </a:r>
            <a:r>
              <a:rPr lang="it" sz="4800">
                <a:latin typeface="Pacifico"/>
                <a:ea typeface="Pacifico"/>
                <a:cs typeface="Pacifico"/>
                <a:sym typeface="Pacifico"/>
              </a:rPr>
              <a:t>COMUNITÀ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406600" y="42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L’esperienza raccontata da Xing Yu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406600" y="10669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it" sz="1800">
                <a:solidFill>
                  <a:schemeClr val="dk1"/>
                </a:solidFill>
              </a:rPr>
              <a:t>Quando sono arrivata in una scuola straniera, ero molto nervosa e spaventata perché non riuscivo a capire l'italiano. Non sapevo cosa fare durante la lezione e potevo solo sedermi lì, ma una ragazza che sembrava cinese quando non sapevo cosa aveva detto all'insegnante, ha spostato il tavolo, mi ha dato un pezzo di carta e mi ha insegnato a disegnare delle immagini per comunicare.</a:t>
            </a:r>
            <a:endParaRPr i="1" sz="1800">
              <a:solidFill>
                <a:schemeClr val="dk1"/>
              </a:solidFill>
            </a:endParaRPr>
          </a:p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00">
                <a:solidFill>
                  <a:schemeClr val="dk1"/>
                </a:solidFill>
              </a:rPr>
              <a:t>当我到达外国学校时，我非常紧张和害怕，因为我听不懂意大利语。上课的时候我不知道该怎么办，只能坐在那儿，但是一个看起来像中国人的女孩不知道对老师说了什么，搬了桌子，给了我一张白纸，教我画画。图片。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Parole chiave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800">
                <a:solidFill>
                  <a:schemeClr val="dk1"/>
                </a:solidFill>
              </a:rPr>
              <a:t>Comunità vuol dire: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Amicizia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Gentilezza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Responsabilità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Rispetto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Empatia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Pace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Aiuto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Pazienza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Ambiente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Felicità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Divertimento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Lavoro</a:t>
            </a:r>
            <a:endParaRPr i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it" sz="1800">
                <a:solidFill>
                  <a:schemeClr val="dk1"/>
                </a:solidFill>
              </a:rPr>
              <a:t>Coraggio</a:t>
            </a:r>
            <a:endParaRPr i="1" sz="1800">
              <a:solidFill>
                <a:schemeClr val="dk1"/>
              </a:solidFill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4813850" y="178975"/>
            <a:ext cx="2296800" cy="51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202124"/>
                </a:solidFill>
              </a:rPr>
              <a:t>社区的意思是：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友谊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善良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 责任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尊重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共情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和平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帮助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耐心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环境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幸福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乐趣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工作</a:t>
            </a:r>
            <a:endParaRPr sz="1800">
              <a:solidFill>
                <a:srgbClr val="20212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it" sz="1800">
                <a:solidFill>
                  <a:srgbClr val="202124"/>
                </a:solidFill>
              </a:rPr>
              <a:t>勇气</a:t>
            </a:r>
            <a:endParaRPr sz="1800">
              <a:solidFill>
                <a:srgbClr val="202124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12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Realizzato da: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i="1" lang="it" sz="2200">
                <a:solidFill>
                  <a:schemeClr val="dk1"/>
                </a:solidFill>
              </a:rPr>
              <a:t>Valerio</a:t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i="1" lang="it" sz="2200">
                <a:solidFill>
                  <a:schemeClr val="dk1"/>
                </a:solidFill>
              </a:rPr>
              <a:t>Jasmine</a:t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i="1" lang="it" sz="2200">
                <a:solidFill>
                  <a:schemeClr val="dk1"/>
                </a:solidFill>
              </a:rPr>
              <a:t>Simone</a:t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i="1" lang="it" sz="2200">
                <a:solidFill>
                  <a:schemeClr val="dk1"/>
                </a:solidFill>
              </a:rPr>
              <a:t>Giorgio</a:t>
            </a:r>
            <a:endParaRPr i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i="1" lang="it" sz="2200">
                <a:solidFill>
                  <a:schemeClr val="dk1"/>
                </a:solidFill>
              </a:rPr>
              <a:t>Xing Yu</a:t>
            </a:r>
            <a:endParaRPr i="1" sz="2200"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5120150" y="1339500"/>
            <a:ext cx="2302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000">
                <a:solidFill>
                  <a:schemeClr val="dk1"/>
                </a:solidFill>
              </a:rPr>
              <a:t>Scuola Ressi Gervasi cervia; A.N. 2023/2024; classe 1°C</a:t>
            </a:r>
            <a:endParaRPr i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94925" y="46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latin typeface="Pacifico"/>
                <a:ea typeface="Pacifico"/>
                <a:cs typeface="Pacifico"/>
                <a:sym typeface="Pacifico"/>
              </a:rPr>
              <a:t>Perché</a:t>
            </a:r>
            <a:r>
              <a:rPr lang="it" sz="2500">
                <a:latin typeface="Pacifico"/>
                <a:ea typeface="Pacifico"/>
                <a:cs typeface="Pacifico"/>
                <a:sym typeface="Pacifico"/>
              </a:rPr>
              <a:t> è importante far parte della comunità?</a:t>
            </a:r>
            <a:endParaRPr sz="25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 rot="-258">
            <a:off x="326293" y="1152104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i="1" lang="it" sz="2000">
                <a:solidFill>
                  <a:schemeClr val="dk1"/>
                </a:solidFill>
              </a:rPr>
              <a:t>E’ </a:t>
            </a:r>
            <a:r>
              <a:rPr i="1" lang="it" sz="2000">
                <a:solidFill>
                  <a:schemeClr val="dk1"/>
                </a:solidFill>
              </a:rPr>
              <a:t>importante</a:t>
            </a:r>
            <a:r>
              <a:rPr i="1" lang="it" sz="2000">
                <a:solidFill>
                  <a:schemeClr val="dk1"/>
                </a:solidFill>
              </a:rPr>
              <a:t> </a:t>
            </a:r>
            <a:r>
              <a:rPr i="1" lang="it" sz="2000">
                <a:solidFill>
                  <a:schemeClr val="dk1"/>
                </a:solidFill>
              </a:rPr>
              <a:t>perché faremo sempre parte di una comunità: a casa, a scuola, con gli amici… Noi vorremmo migliorare la nostra città portando amicizia e pace.</a:t>
            </a:r>
            <a:endParaRPr i="1" sz="20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832265" y="1151957"/>
            <a:ext cx="39999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00">
                <a:solidFill>
                  <a:schemeClr val="dk1"/>
                </a:solidFill>
              </a:rPr>
              <a:t>这很重要，因为我们将永远成为家里、学校和朋友的社区的一部分..... 我们希望通过带来友谊与和平来改善我们的城市；</a:t>
            </a:r>
            <a:endParaRPr sz="2100">
              <a:solidFill>
                <a:schemeClr val="dk1"/>
              </a:solidFill>
            </a:endParaRPr>
          </a:p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92375" y="39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20">
                <a:latin typeface="Pacifico"/>
                <a:ea typeface="Pacifico"/>
                <a:cs typeface="Pacifico"/>
                <a:sym typeface="Pacifico"/>
              </a:rPr>
              <a:t>Come possiamo aiutare la nostra comunità a scuola:</a:t>
            </a:r>
            <a:endParaRPr sz="262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72100" y="11605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i="1" lang="it" sz="1700">
                <a:solidFill>
                  <a:schemeClr val="dk1"/>
                </a:solidFill>
              </a:rPr>
              <a:t>Quando siamo a scuola siamo tra i nostri coetanei, prof e bidelli. Dobbiamo ricordarci che tutti, come noi, hanno un lavoro da svolgere. Ma possiamo fare qualcosa per aiutarli. A scuola </a:t>
            </a:r>
            <a:r>
              <a:rPr i="1" lang="it" sz="1700">
                <a:solidFill>
                  <a:schemeClr val="dk1"/>
                </a:solidFill>
              </a:rPr>
              <a:t>possiamo:</a:t>
            </a:r>
            <a:r>
              <a:rPr i="1" lang="it" sz="1700">
                <a:solidFill>
                  <a:schemeClr val="dk1"/>
                </a:solidFill>
              </a:rPr>
              <a:t>  </a:t>
            </a:r>
            <a:endParaRPr i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i="1" lang="it" sz="1700">
                <a:solidFill>
                  <a:schemeClr val="dk1"/>
                </a:solidFill>
              </a:rPr>
              <a:t>Pulire la classe; </a:t>
            </a:r>
            <a:endParaRPr i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i="1" lang="it" sz="1700">
                <a:solidFill>
                  <a:schemeClr val="dk1"/>
                </a:solidFill>
              </a:rPr>
              <a:t>Aiutare i compagni di classe;</a:t>
            </a:r>
            <a:endParaRPr i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i="1" lang="it" sz="1700">
                <a:solidFill>
                  <a:schemeClr val="dk1"/>
                </a:solidFill>
              </a:rPr>
              <a:t>Fare bene la differenziata;</a:t>
            </a:r>
            <a:endParaRPr i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i="1" lang="it" sz="1700">
                <a:solidFill>
                  <a:schemeClr val="dk1"/>
                </a:solidFill>
              </a:rPr>
              <a:t>Non provocare litigi.</a:t>
            </a:r>
            <a:endParaRPr i="1" sz="1700"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04750" y="10470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50" y="519600"/>
            <a:ext cx="3076249" cy="410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076" y="963212"/>
            <a:ext cx="2394399" cy="321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450" y="611900"/>
            <a:ext cx="2932251" cy="39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2620">
                <a:latin typeface="Pacifico"/>
                <a:ea typeface="Pacifico"/>
                <a:cs typeface="Pacifico"/>
                <a:sym typeface="Pacifico"/>
              </a:rPr>
              <a:t>Come possiamo aiutare la nostra comunità a casa:</a:t>
            </a:r>
            <a:endParaRPr sz="262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609975" y="11605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700">
                <a:solidFill>
                  <a:schemeClr val="dk1"/>
                </a:solidFill>
              </a:rPr>
              <a:t>I nostri genitori lavorano e fanno tanto  per noi e a volte anche loro sono stanchi. </a:t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700">
                <a:solidFill>
                  <a:schemeClr val="dk1"/>
                </a:solidFill>
              </a:rPr>
              <a:t>A casa possiamo:</a:t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i="1" lang="it" sz="1700">
                <a:solidFill>
                  <a:schemeClr val="dk1"/>
                </a:solidFill>
              </a:rPr>
              <a:t>Aiutare con dei lavori in casa, come pulire la nostra stanza; </a:t>
            </a:r>
            <a:endParaRPr i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i="1" lang="it" sz="1700">
                <a:solidFill>
                  <a:schemeClr val="dk1"/>
                </a:solidFill>
              </a:rPr>
              <a:t>Badare tuo fratello o sorella; </a:t>
            </a:r>
            <a:endParaRPr i="1"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i="1" lang="it" sz="1700">
                <a:solidFill>
                  <a:schemeClr val="dk1"/>
                </a:solidFill>
              </a:rPr>
              <a:t>Evitare litigi con i genitori.</a:t>
            </a:r>
            <a:endParaRPr i="1"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20">
                <a:latin typeface="Pacifico"/>
                <a:ea typeface="Pacifico"/>
                <a:cs typeface="Pacifico"/>
                <a:sym typeface="Pacifico"/>
              </a:rPr>
              <a:t>Come possiamo aiutare la nostra comunità: nella nostra città</a:t>
            </a:r>
            <a:endParaRPr sz="262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i="1" lang="it" sz="1545">
                <a:solidFill>
                  <a:schemeClr val="dk1"/>
                </a:solidFill>
              </a:rPr>
              <a:t>Nella nostra città ci sono luoghi pubblici e lavoratori che li puliscono. Nei parchi, al mare, sui marciapiedi ci sono molti rifiuti e quindi c’è più lavoro per chi li pulisce. Nella nostra città possiamo:</a:t>
            </a:r>
            <a:endParaRPr i="1" sz="1545">
              <a:solidFill>
                <a:schemeClr val="dk1"/>
              </a:solidFill>
            </a:endParaRPr>
          </a:p>
          <a:p>
            <a:pPr indent="-326707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45"/>
              <a:buChar char="●"/>
            </a:pPr>
            <a:r>
              <a:rPr i="1" lang="it" sz="1545">
                <a:solidFill>
                  <a:schemeClr val="dk1"/>
                </a:solidFill>
              </a:rPr>
              <a:t>Raccogliere i rifiuti che sono per terra;</a:t>
            </a:r>
            <a:endParaRPr i="1" sz="1545">
              <a:solidFill>
                <a:schemeClr val="dk1"/>
              </a:solidFill>
            </a:endParaRPr>
          </a:p>
          <a:p>
            <a:pPr indent="-32670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5"/>
              <a:buChar char="●"/>
            </a:pPr>
            <a:r>
              <a:rPr i="1" lang="it" sz="1545">
                <a:solidFill>
                  <a:schemeClr val="dk1"/>
                </a:solidFill>
              </a:rPr>
              <a:t>Buttare l’immondizia nei bidoni;</a:t>
            </a:r>
            <a:endParaRPr i="1" sz="1545">
              <a:solidFill>
                <a:schemeClr val="dk1"/>
              </a:solidFill>
            </a:endParaRPr>
          </a:p>
          <a:p>
            <a:pPr indent="-32670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5"/>
              <a:buChar char="●"/>
            </a:pPr>
            <a:r>
              <a:rPr i="1" lang="it" sz="1545">
                <a:solidFill>
                  <a:schemeClr val="dk1"/>
                </a:solidFill>
              </a:rPr>
              <a:t>Nel tempo libero possiamo andare in spiaggia e raccogliere la plastica e il vetro;</a:t>
            </a:r>
            <a:endParaRPr i="1" sz="1545">
              <a:solidFill>
                <a:schemeClr val="dk1"/>
              </a:solidFill>
            </a:endParaRPr>
          </a:p>
          <a:p>
            <a:pPr indent="-32670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5"/>
              <a:buChar char="●"/>
            </a:pPr>
            <a:r>
              <a:rPr i="1" lang="it" sz="1545">
                <a:solidFill>
                  <a:schemeClr val="dk1"/>
                </a:solidFill>
              </a:rPr>
              <a:t>Dobbiamo avere rispetto verso la biodiversità della nostra città.</a:t>
            </a:r>
            <a:endParaRPr i="1" sz="1545">
              <a:solidFill>
                <a:schemeClr val="dk1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125" y="1589775"/>
            <a:ext cx="4527601" cy="2541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725" y="945138"/>
            <a:ext cx="2893199" cy="366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025" y="988688"/>
            <a:ext cx="3677950" cy="35802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1290175" y="2873700"/>
            <a:ext cx="2586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700">
                <a:solidFill>
                  <a:srgbClr val="073763"/>
                </a:solidFill>
                <a:latin typeface="Pacifico"/>
                <a:ea typeface="Pacifico"/>
                <a:cs typeface="Pacifico"/>
                <a:sym typeface="Pacifico"/>
              </a:rPr>
              <a:t>Aiuta l’ambiente raccogliendo i rifiuti</a:t>
            </a:r>
            <a:endParaRPr b="1" i="1" sz="1700">
              <a:solidFill>
                <a:srgbClr val="07376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5200025" y="2825325"/>
            <a:ext cx="40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1800">
                <a:solidFill>
                  <a:srgbClr val="660000"/>
                </a:solidFill>
                <a:latin typeface="Pacifico"/>
                <a:ea typeface="Pacifico"/>
                <a:cs typeface="Pacifico"/>
                <a:sym typeface="Pacifico"/>
              </a:rPr>
              <a:t>Non inquinare i mari e le spiagge</a:t>
            </a:r>
            <a:endParaRPr b="1" i="1" sz="1800">
              <a:solidFill>
                <a:srgbClr val="66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Come possiamo aiutare la nostra comunità: la biodiversità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476">
                <a:solidFill>
                  <a:schemeClr val="dk1"/>
                </a:solidFill>
              </a:rPr>
              <a:t>Nella nostra città ci sono molti animali, piante e alberi. Dobbiamo rispettare la biodiversità. Per gli animali possiamo:</a:t>
            </a:r>
            <a:endParaRPr i="1" sz="247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it" sz="1545">
                <a:solidFill>
                  <a:schemeClr val="dk1"/>
                </a:solidFill>
              </a:rPr>
              <a:t> </a:t>
            </a:r>
            <a:endParaRPr i="1" sz="154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545">
              <a:solidFill>
                <a:schemeClr val="dk1"/>
              </a:solidFill>
            </a:endParaRPr>
          </a:p>
          <a:p>
            <a:pPr indent="-329604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i="1" lang="it" sz="2545">
                <a:solidFill>
                  <a:schemeClr val="dk1"/>
                </a:solidFill>
              </a:rPr>
              <a:t>   Mantenere pulito l’ambiente circostante;</a:t>
            </a:r>
            <a:endParaRPr i="1" sz="2545">
              <a:solidFill>
                <a:schemeClr val="dk1"/>
              </a:solidFill>
            </a:endParaRPr>
          </a:p>
          <a:p>
            <a:pPr indent="-329604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i="1" lang="it" sz="2545">
                <a:solidFill>
                  <a:schemeClr val="dk1"/>
                </a:solidFill>
              </a:rPr>
              <a:t>   Aiutare gli animali in difficoltà;</a:t>
            </a:r>
            <a:endParaRPr i="1" sz="2545">
              <a:solidFill>
                <a:schemeClr val="dk1"/>
              </a:solidFill>
            </a:endParaRPr>
          </a:p>
          <a:p>
            <a:pPr indent="-329604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i="1" lang="it" sz="2545">
                <a:solidFill>
                  <a:schemeClr val="dk1"/>
                </a:solidFill>
              </a:rPr>
              <a:t>    Avere rispetto degli altri esseri viventi.</a:t>
            </a:r>
            <a:endParaRPr i="1" sz="254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it" sz="1545">
                <a:solidFill>
                  <a:schemeClr val="dk1"/>
                </a:solidFill>
              </a:rPr>
              <a:t> </a:t>
            </a:r>
            <a:endParaRPr i="1" sz="154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0517"/>
              <a:buFont typeface="Arial"/>
              <a:buNone/>
            </a:pPr>
            <a:r>
              <a:t/>
            </a:r>
            <a:endParaRPr i="1" sz="1545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700" y="1152475"/>
            <a:ext cx="4572000" cy="373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E7CC3"/>
            </a:gs>
            <a:gs pos="100000">
              <a:srgbClr val="C9DAF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Chi è Xing Yu?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000">
                <a:solidFill>
                  <a:schemeClr val="dk1"/>
                </a:solidFill>
              </a:rPr>
              <a:t>Xing Yu è la nostra compagna di classe che è arrivata alcuni mesi fa in Italia dalla Cina. Non conosce </a:t>
            </a:r>
            <a:endParaRPr i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000">
                <a:solidFill>
                  <a:schemeClr val="dk1"/>
                </a:solidFill>
              </a:rPr>
              <a:t>l’italiano e a volte  ha difficoltà a comunicare con gli altri. Ora sta imparando l’italiano e  ha imparato già molte frasi per comunicare con il resto della classe e con i prof.</a:t>
            </a:r>
            <a:endParaRPr i="1" sz="2000">
              <a:solidFill>
                <a:schemeClr val="dk1"/>
              </a:solidFill>
            </a:endParaRPr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4781250" y="15762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00">
                <a:solidFill>
                  <a:schemeClr val="dk1"/>
                </a:solidFill>
              </a:rPr>
              <a:t>星宇是我们的同学，几个月前从中国来到意大利。他不懂意大利语，有时与他人交流有困难。现在他正在学习意大利语，并且已经知道许多可以与班上其他同学和老师交流的短语。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