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Old Standard TT"/>
      <p:regular r:id="rId16"/>
      <p:bold r:id="rId17"/>
      <p: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OldStandardTT-bold.fntdata"/><Relationship Id="rId16" Type="http://schemas.openxmlformats.org/officeDocument/2006/relationships/font" Target="fonts/OldStandardTT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OldStandardTT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c6f90357f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c6f90357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c6f90357f_0_4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c6f90357f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c6f90357f_0_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c6f90357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c6f90357f_0_9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c6f90357f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c6f90357f_0_13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c6f90357f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c6f90357f_0_19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c6f90357f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c6f90357f_0_2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c6f90357f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c6f90357f_0_31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c6f90357f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c6f90357f_0_3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c6f90357f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c6f90357f_0_41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c6f90357f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2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" name="Google Shape;17;p3"/>
          <p:cNvSpPr txBox="1"/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perback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watercalculator.org/posts/bathroom-sink/" TargetMode="External"/><Relationship Id="rId4" Type="http://schemas.openxmlformats.org/officeDocument/2006/relationships/hyperlink" Target="https://www.geopop.it/la-rete-idrica-italiana-e-un-colabrodo-il-42-dellacqua-viene-persa-lungo-il-tragitto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Relationship Id="rId4" Type="http://schemas.openxmlformats.org/officeDocument/2006/relationships/image" Target="../media/image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jpg"/><Relationship Id="rId4" Type="http://schemas.openxmlformats.org/officeDocument/2006/relationships/image" Target="../media/image2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CONSIGLIO COMUNALE 08/05/2023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Classe 1D (IC2) - Giada Emiliani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Ulteriori ottimizzazioni</a:t>
            </a:r>
            <a:endParaRPr/>
          </a:p>
        </p:txBody>
      </p:sp>
      <p:sp>
        <p:nvSpPr>
          <p:cNvPr id="116" name="Google Shape;116;p22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Secondo diverse ricerche, altre ottimizzazioni Low Cost che possono essere utilizzate sono: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utilizzare un frangigetto (costa pochi euro) potrebbe dimezzare ulteriormente l’acqua che scorre da un rubinetto</a:t>
            </a:r>
            <a:r>
              <a:rPr baseline="30000" lang="it"/>
              <a:t>1</a:t>
            </a:r>
            <a:r>
              <a:rPr lang="it"/>
              <a:t>;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controllare eventuali perdite idriche attraverso controlli periodici (l’Italia ha un sistema idrico vecchissimo e mal gestito, da nord a sud)</a:t>
            </a:r>
            <a:r>
              <a:rPr baseline="30000" lang="it"/>
              <a:t>2</a:t>
            </a:r>
            <a:r>
              <a:rPr lang="it"/>
              <a:t>;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 sz="800"/>
              <a:t>Fonti:</a:t>
            </a:r>
            <a:endParaRPr sz="800"/>
          </a:p>
          <a:p>
            <a:pPr indent="-279400" lvl="0" marL="457200" rtl="0" algn="l">
              <a:spcBef>
                <a:spcPts val="1600"/>
              </a:spcBef>
              <a:spcAft>
                <a:spcPts val="0"/>
              </a:spcAft>
              <a:buSzPts val="800"/>
              <a:buAutoNum type="arabicParenR"/>
            </a:pPr>
            <a:r>
              <a:rPr lang="it" sz="800" u="sng">
                <a:solidFill>
                  <a:schemeClr val="hlink"/>
                </a:solidFill>
                <a:hlinkClick r:id="rId3"/>
              </a:rPr>
              <a:t>https://www.watercalculator.org/posts/bathroom-sink/</a:t>
            </a:r>
            <a:endParaRPr sz="800"/>
          </a:p>
          <a:p>
            <a:pPr indent="-279400" lvl="0" marL="457200" rtl="0" algn="l">
              <a:spcBef>
                <a:spcPts val="0"/>
              </a:spcBef>
              <a:spcAft>
                <a:spcPts val="0"/>
              </a:spcAft>
              <a:buSzPts val="800"/>
              <a:buAutoNum type="arabicParenR"/>
            </a:pPr>
            <a:r>
              <a:rPr lang="it" sz="800" u="sng">
                <a:solidFill>
                  <a:schemeClr val="hlink"/>
                </a:solidFill>
                <a:hlinkClick r:id="rId4"/>
              </a:rPr>
              <a:t>https://www.geopop.it/la-rete-idrica-italiana-e-un-colabrodo-il-42-dellacqua-viene-persa-lungo-il-tragitto/</a:t>
            </a:r>
            <a:endParaRPr sz="800"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Quali sono i momenti della giornata in cui si spreca più acqua? E dove?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La Scuola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2700" y="733525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Bagni</a:t>
            </a:r>
            <a:endParaRPr/>
          </a:p>
        </p:txBody>
      </p:sp>
      <p:sp>
        <p:nvSpPr>
          <p:cNvPr id="76" name="Google Shape;76;p16"/>
          <p:cNvSpPr txBox="1"/>
          <p:nvPr>
            <p:ph idx="1" type="subTitle"/>
          </p:nvPr>
        </p:nvSpPr>
        <p:spPr>
          <a:xfrm>
            <a:off x="312700" y="2120175"/>
            <a:ext cx="4045200" cy="173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Alcuni dei luoghi più frequentati dagli alunni non sono la biblioteca, il laboratorio di scienze o l’Aula Magna,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ma i bagni.</a:t>
            </a:r>
            <a:endParaRPr/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10825" y="1455475"/>
            <a:ext cx="3967725" cy="2232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 bagni scolastici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it" sz="1600"/>
              <a:t>I lavandini e i rubinetti della nostra scuola sono vecchi di quasi 40 anni; </a:t>
            </a:r>
            <a:endParaRPr sz="1600"/>
          </a:p>
          <a:p>
            <a:pPr indent="-330200" lvl="0" marL="457200" rtl="0" algn="l">
              <a:spcBef>
                <a:spcPts val="1600"/>
              </a:spcBef>
              <a:spcAft>
                <a:spcPts val="0"/>
              </a:spcAft>
              <a:buSzPts val="1600"/>
              <a:buAutoNum type="arabicPeriod"/>
            </a:pPr>
            <a:r>
              <a:rPr lang="it" sz="1600"/>
              <a:t>non sono mai stati aggiornati perché, come recita un detto, “</a:t>
            </a:r>
            <a:r>
              <a:rPr i="1" lang="it" sz="1600"/>
              <a:t>se una cosa funziona perché cambiarla?</a:t>
            </a:r>
            <a:r>
              <a:rPr lang="it" sz="1600"/>
              <a:t>”;</a:t>
            </a:r>
            <a:endParaRPr sz="1600"/>
          </a:p>
          <a:p>
            <a:pPr indent="-330200" lvl="0" marL="457200" rtl="0" algn="l">
              <a:spcBef>
                <a:spcPts val="1600"/>
              </a:spcBef>
              <a:spcAft>
                <a:spcPts val="1600"/>
              </a:spcAft>
              <a:buSzPts val="1600"/>
              <a:buAutoNum type="arabicPeriod"/>
            </a:pPr>
            <a:r>
              <a:rPr lang="it" sz="1600"/>
              <a:t>il buon utilizzo dell’acqua dipende dall’educazione degli studenti.</a:t>
            </a:r>
            <a:endParaRPr sz="1600"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11600" y="445025"/>
            <a:ext cx="2520317" cy="3780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37453" y="2341675"/>
            <a:ext cx="3481226" cy="257175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Criticità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490250" y="526350"/>
            <a:ext cx="6836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Avere le manopole nei lavandini è svantaggioso principalmente per i seguenti due motivi.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idx="1" type="body"/>
          </p:nvPr>
        </p:nvSpPr>
        <p:spPr>
          <a:xfrm>
            <a:off x="311700" y="1171675"/>
            <a:ext cx="3999900" cy="105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800"/>
              <a:t>A volte ci si dimentica i rubinetti aperti, e questo provoca un notevole spreco d’acqua.</a:t>
            </a:r>
            <a:endParaRPr b="1" sz="18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101" name="Google Shape;101;p20"/>
          <p:cNvSpPr txBox="1"/>
          <p:nvPr>
            <p:ph idx="2" type="body"/>
          </p:nvPr>
        </p:nvSpPr>
        <p:spPr>
          <a:xfrm>
            <a:off x="4832400" y="1171675"/>
            <a:ext cx="3999900" cy="101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b="1" lang="it" sz="1800"/>
              <a:t>Se si hanno le mani sporche, aprire i rubinetti può essere problematico, soprattutto per i bidelli.</a:t>
            </a:r>
            <a:endParaRPr sz="1600"/>
          </a:p>
        </p:txBody>
      </p:sp>
      <p:sp>
        <p:nvSpPr>
          <p:cNvPr id="102" name="Google Shape;102;p20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Le criticità</a:t>
            </a:r>
            <a:endParaRPr/>
          </a:p>
        </p:txBody>
      </p:sp>
      <p:pic>
        <p:nvPicPr>
          <p:cNvPr id="103" name="Google Shape;10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80888" y="2266075"/>
            <a:ext cx="3902931" cy="265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9150" y="2289625"/>
            <a:ext cx="3745006" cy="2607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311700" y="1016500"/>
            <a:ext cx="4650000" cy="3819300"/>
          </a:xfrm>
          <a:prstGeom prst="rect">
            <a:avLst/>
          </a:prstGeom>
          <a:solidFill>
            <a:schemeClr val="lt1"/>
          </a:solidFill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Un rubinetto a pedale non è troppo costoso da installare e offre questi vantaggi:</a:t>
            </a:r>
            <a:endParaRPr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l’acqua scorre solo se la persona preme sul pedale;</a:t>
            </a:r>
            <a:endParaRPr/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se la persona se ne va l’acqua non scorre più;</a:t>
            </a:r>
            <a:endParaRPr/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quando si preme sul pedale le mani da lavare sono già sotto al rubinetto, con conseguente minor spreco d’acqua;</a:t>
            </a:r>
            <a:endParaRPr/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si evita di sporcare le manopole (non ci sono!).</a:t>
            </a:r>
            <a:endParaRPr/>
          </a:p>
        </p:txBody>
      </p:sp>
      <p:pic>
        <p:nvPicPr>
          <p:cNvPr id="110" name="Google Shape;11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84100" y="152400"/>
            <a:ext cx="3819300" cy="3819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